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4B8463E-F685-4E24-A4BD-E392AD5660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36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72222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5454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15273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3421EF8-E201-4FB2-896B-08AFDFB60E48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4B8463E-F685-4E24-A4BD-E392AD5660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9348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68244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4904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4517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24950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84925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1EF8-E201-4FB2-896B-08AFDFB60E48}" type="datetimeFigureOut">
              <a:rPr lang="pl-PL" smtClean="0"/>
              <a:pPr/>
              <a:t>2021-09-22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8463E-F685-4E24-A4BD-E392AD5660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4490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3421EF8-E201-4FB2-896B-08AFDFB60E48}" type="datetimeFigureOut">
              <a:rPr lang="pl-PL" smtClean="0"/>
              <a:pPr/>
              <a:t>2021-09-22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4B8463E-F685-4E24-A4BD-E392AD5660F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6748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Carpooling" TargetMode="External"/><Relationship Id="rId7" Type="http://schemas.openxmlformats.org/officeDocument/2006/relationships/hyperlink" Target="http://womanadvice.pl/podrozowanie-autostopem-zalety-i-ryzyko" TargetMode="External"/><Relationship Id="rId2" Type="http://schemas.openxmlformats.org/officeDocument/2006/relationships/hyperlink" Target="https://pl.wikipedia.org/wiki/Autosto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lskatimes.pl/jak-bezpiecznie-podrozowac-autostopem/ar/10054218" TargetMode="External"/><Relationship Id="rId5" Type="http://schemas.openxmlformats.org/officeDocument/2006/relationships/hyperlink" Target="https://www.fly4free.pl/autostop-jak-polacy-lapia-stopa/" TargetMode="External"/><Relationship Id="rId4" Type="http://schemas.openxmlformats.org/officeDocument/2006/relationships/hyperlink" Target="https://www.e-horyzont.pl/blog/autosto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jaktodaleko.pl/5-zelaznych-zasad-jazdy-autostopem/" TargetMode="External"/><Relationship Id="rId2" Type="http://schemas.openxmlformats.org/officeDocument/2006/relationships/hyperlink" Target="https://jaktodaleko.pl/autostop-co-daje-taki-sposob-podrozowani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zwalizkami.pl/podroz-autostopem-porady/" TargetMode="External"/><Relationship Id="rId5" Type="http://schemas.openxmlformats.org/officeDocument/2006/relationships/hyperlink" Target="https://www.karolnienartowicz.com/10-podwazalnych-prawd-o-podrozowaniu-autostopem-po-europie/" TargetMode="External"/><Relationship Id="rId4" Type="http://schemas.openxmlformats.org/officeDocument/2006/relationships/hyperlink" Target="https://gadulec.me/10-zasad-jazdy-autostope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ecakwspomnien.pl/2013/07/raport-na-temat-bezpieczenstwa-autostopu/" TargetMode="External"/><Relationship Id="rId2" Type="http://schemas.openxmlformats.org/officeDocument/2006/relationships/hyperlink" Target="https://www.auto-swiat.pl/wiadomosci/multimedia/autostop-to-musisz-koniecznie-wiedziec/mfllc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iro.pl/podroz-autostopem-kiedys-i-dzisiaj-czy-jest-sie-czego-bac/" TargetMode="External"/><Relationship Id="rId4" Type="http://schemas.openxmlformats.org/officeDocument/2006/relationships/hyperlink" Target="https://turystyka.wp.pl/autostop-sposob-na-tanie-podrozowanie-6043966273426561g/6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07F1885-2DBF-4F43-A551-FAD9DB0B07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Autostop – czy to jeszcze aktualne?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84CD7EE2-EB5A-4D6C-80C1-6347A85B4E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/>
              <a:t>Webquest</a:t>
            </a:r>
            <a:r>
              <a:rPr lang="pl-PL" dirty="0"/>
              <a:t> przeznaczony dla uczniów szkół ponadpodstawowych. Jego celem jest uświadomienie uczniów w temacie wad i zalet podróży autostopem</a:t>
            </a:r>
          </a:p>
        </p:txBody>
      </p:sp>
      <p:pic>
        <p:nvPicPr>
          <p:cNvPr id="4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183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fontScale="85000" lnSpcReduction="20000"/>
          </a:bodyPr>
          <a:lstStyle/>
          <a:p>
            <a:r>
              <a:rPr lang="pl-PL" sz="3200" dirty="0"/>
              <a:t>Uczniowie w grze planszowej zawierają następujące elementy: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Określenie terenu na którym odbywa się gra (Świat, Europa, Polska, województwo)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Warunki, które trzeba osiągnąć by odnieść w niej zwycięstwo – związane ze skutecznym dotarciem do celu podróży za pomocą autostopu.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l-PL" sz="3000" dirty="0"/>
          </a:p>
        </p:txBody>
      </p:sp>
      <p:pic>
        <p:nvPicPr>
          <p:cNvPr id="10242" name="Picture 2" descr="GRA PLANSZOWA z PRL WĘDRÓWKI AUTOSTOPEM 1981 - 7190773152 - oficjalne  archiwum Allegro">
            <a:extLst>
              <a:ext uri="{FF2B5EF4-FFF2-40B4-BE49-F238E27FC236}">
                <a16:creationId xmlns="" xmlns:a16="http://schemas.microsoft.com/office/drawing/2014/main" id="{F5FC7FD6-EDDB-4044-A62B-3F7DF12549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63" y="1618867"/>
            <a:ext cx="5297689" cy="3973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14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0113" y="2167927"/>
            <a:ext cx="4821551" cy="435716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Zagrożenia związane z podróżą autostopem. Ich urzeczywistnienie ma wpływ na pozycję gracza na planszy;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l-PL" sz="3000" dirty="0"/>
              <a:t>Dodatkowe korzyści z jazdy autostopem, które również mają wpływ na pozycję gracza na planszy;</a:t>
            </a:r>
          </a:p>
        </p:txBody>
      </p:sp>
      <p:pic>
        <p:nvPicPr>
          <p:cNvPr id="6146" name="Picture 2" descr="Autostop - Shade | Muzyka, mp3 Sklep EMPIK.COM">
            <a:extLst>
              <a:ext uri="{FF2B5EF4-FFF2-40B4-BE49-F238E27FC236}">
                <a16:creationId xmlns="" xmlns:a16="http://schemas.microsoft.com/office/drawing/2014/main" id="{59537B77-B8C4-437F-910D-0534F61C9A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861" y="1720922"/>
            <a:ext cx="4757291" cy="47572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649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v"/>
            </a:pPr>
            <a:r>
              <a:rPr lang="pl-PL" sz="2800" dirty="0"/>
              <a:t>Liczbę osób, dla których przeznaczona jest gra.</a:t>
            </a:r>
          </a:p>
          <a:p>
            <a:pPr lvl="1"/>
            <a:r>
              <a:rPr lang="pl-PL" sz="3000" dirty="0"/>
              <a:t>Uczniowie po podziale na grupy muszą zagrać co najmniej 2 rozgrywki. </a:t>
            </a:r>
          </a:p>
        </p:txBody>
      </p:sp>
      <p:pic>
        <p:nvPicPr>
          <p:cNvPr id="9218" name="Picture 2" descr="GRA PLANSZOWA z PRL WĘDRÓWKI AUTOSTOPEM 1981 - 7190773152 - oficjalne  archiwum Allegro">
            <a:extLst>
              <a:ext uri="{FF2B5EF4-FFF2-40B4-BE49-F238E27FC236}">
                <a16:creationId xmlns="" xmlns:a16="http://schemas.microsoft.com/office/drawing/2014/main" id="{4BC47EBB-C7F4-4009-83DC-BC982958A1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8" y="1734276"/>
            <a:ext cx="5440797" cy="4080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299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fontScale="92500"/>
          </a:bodyPr>
          <a:lstStyle/>
          <a:p>
            <a:pPr lvl="1"/>
            <a:r>
              <a:rPr lang="pl-PL" sz="3000" dirty="0"/>
              <a:t>Każdy z uczniów zarówno przy tworzeniu gry planszowej, udziale w dyskusji jak i wykonywaniu prezentacji może posiłkować się własnymi doświadczeniami z podróżowaniem autostopem, jeśli takie posiada</a:t>
            </a:r>
          </a:p>
        </p:txBody>
      </p:sp>
      <p:pic>
        <p:nvPicPr>
          <p:cNvPr id="8194" name="Picture 2" descr="Autostop współcześnie, czyli podróżnicze ryzyko pod kontrolą">
            <a:extLst>
              <a:ext uri="{FF2B5EF4-FFF2-40B4-BE49-F238E27FC236}">
                <a16:creationId xmlns="" xmlns:a16="http://schemas.microsoft.com/office/drawing/2014/main" id="{A042FA66-0AF0-4ACC-BF3F-24C22CA2443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94560"/>
            <a:ext cx="5521223" cy="3676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6192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=""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BE9FA7C-7A11-47B8-8FF0-9C686E04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3200" dirty="0">
                <a:hlinkClick r:id="rId2"/>
              </a:rPr>
              <a:t>https://pl.wikipedia.org/wiki/Autostop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https://pl.wikipedia.org/wiki/Carpooling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https://www.e-horyzont.pl/blog/autostop</a:t>
            </a:r>
            <a:endParaRPr lang="pl-PL" sz="3200" dirty="0"/>
          </a:p>
          <a:p>
            <a:r>
              <a:rPr lang="pl-PL" sz="3200" dirty="0">
                <a:hlinkClick r:id="rId5"/>
              </a:rPr>
              <a:t>https://www.fly4free.pl/autostop-jak-polacy-lapia-stopa/</a:t>
            </a:r>
            <a:endParaRPr lang="pl-PL" sz="3200" dirty="0"/>
          </a:p>
          <a:p>
            <a:r>
              <a:rPr lang="pl-PL" sz="3200" dirty="0">
                <a:hlinkClick r:id="rId6"/>
              </a:rPr>
              <a:t>https://</a:t>
            </a:r>
            <a:r>
              <a:rPr lang="pl-PL" sz="3200" dirty="0" smtClean="0">
                <a:hlinkClick r:id="rId6"/>
              </a:rPr>
              <a:t>polskatimes.pl/jak-bezpiecznie-podrozowac-autostopem/ar/10054218</a:t>
            </a:r>
            <a:endParaRPr lang="pl-PL" sz="3200" dirty="0" smtClean="0"/>
          </a:p>
          <a:p>
            <a:r>
              <a:rPr lang="pl-PL" sz="3200" dirty="0" smtClean="0">
                <a:hlinkClick r:id="rId7"/>
              </a:rPr>
              <a:t>http://womanadvice.pl/podrozowanie-autostopem-zalety-i-ryzyko</a:t>
            </a:r>
            <a:endParaRPr lang="pl-PL" sz="3200" dirty="0" smtClean="0"/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113327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=""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BE9FA7C-7A11-47B8-8FF0-9C686E04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200" dirty="0">
                <a:hlinkClick r:id="rId2"/>
              </a:rPr>
              <a:t>https://jaktodaleko.pl/autostop-co-daje-taki-sposob-podrozowania/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https://jaktodaleko.pl/5-zelaznych-zasad-jazdy-autostopem/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https://gadulec.me/10-zasad-jazdy-autostopem/</a:t>
            </a:r>
            <a:endParaRPr lang="pl-PL" sz="3200" dirty="0"/>
          </a:p>
          <a:p>
            <a:r>
              <a:rPr lang="pl-PL" sz="3200" dirty="0">
                <a:hlinkClick r:id="rId5"/>
              </a:rPr>
              <a:t>https://www.karolnienartowicz.com/10-podwazalnych-prawd-o-podrozowaniu-autostopem-po-europie</a:t>
            </a:r>
            <a:r>
              <a:rPr lang="pl-PL" sz="3200" dirty="0" smtClean="0">
                <a:hlinkClick r:id="rId5"/>
              </a:rPr>
              <a:t>/</a:t>
            </a:r>
            <a:endParaRPr lang="pl-PL" sz="3200" dirty="0" smtClean="0"/>
          </a:p>
          <a:p>
            <a:r>
              <a:rPr lang="pl-PL" sz="3200" dirty="0" smtClean="0">
                <a:hlinkClick r:id="rId6"/>
              </a:rPr>
              <a:t>https://www.zwalizkami.pl/podroz-autostopem-porady/</a:t>
            </a:r>
            <a:endParaRPr lang="pl-PL" sz="3200" dirty="0" smtClean="0"/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1512198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=""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BE9FA7C-7A11-47B8-8FF0-9C686E04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3200" dirty="0">
                <a:hlinkClick r:id="rId2"/>
              </a:rPr>
              <a:t>https://www.auto-swiat.pl/wiadomosci/multimedia/autostop-to-musisz-koniecznie-wiedziec/mfllcdf</a:t>
            </a:r>
            <a:endParaRPr lang="pl-PL" sz="3200" dirty="0"/>
          </a:p>
          <a:p>
            <a:r>
              <a:rPr lang="pl-PL" sz="3200" dirty="0">
                <a:hlinkClick r:id="rId3"/>
              </a:rPr>
              <a:t>https://plecakwspomnien.pl/2013/07/raport-na-temat-bezpieczenstwa-autostopu/</a:t>
            </a:r>
            <a:endParaRPr lang="pl-PL" sz="3200" dirty="0"/>
          </a:p>
          <a:p>
            <a:r>
              <a:rPr lang="pl-PL" sz="3200" dirty="0">
                <a:hlinkClick r:id="rId4"/>
              </a:rPr>
              <a:t>https://</a:t>
            </a:r>
            <a:r>
              <a:rPr lang="pl-PL" sz="3200" dirty="0" smtClean="0">
                <a:hlinkClick r:id="rId4"/>
              </a:rPr>
              <a:t>turystyka.wp.pl/autostop-sposob-na-tanie-podrozowanie-6043966273426561g/6</a:t>
            </a:r>
            <a:endParaRPr lang="pl-PL" sz="3200" dirty="0" smtClean="0"/>
          </a:p>
          <a:p>
            <a:r>
              <a:rPr lang="pl-PL" sz="3200" smtClean="0">
                <a:hlinkClick r:id="rId5"/>
              </a:rPr>
              <a:t>https://hiro.pl/podroz-autostopem-kiedys-i-dzisiaj-czy-jest-sie-czego-bac/</a:t>
            </a:r>
            <a:endParaRPr lang="pl-PL" sz="3200" smtClean="0"/>
          </a:p>
          <a:p>
            <a:endParaRPr lang="pl-PL" sz="3200" dirty="0"/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119510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=""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50" y="0"/>
            <a:ext cx="10058400" cy="1609344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="" xmlns:a16="http://schemas.microsoft.com/office/drawing/2014/main" id="{14A1F37E-4F3F-4877-9BC4-16FAD1442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15715215"/>
              </p:ext>
            </p:extLst>
          </p:nvPr>
        </p:nvGraphicFramePr>
        <p:xfrm>
          <a:off x="522543" y="1197623"/>
          <a:ext cx="1054932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332">
                  <a:extLst>
                    <a:ext uri="{9D8B030D-6E8A-4147-A177-3AD203B41FA5}">
                      <a16:colId xmlns="" xmlns:a16="http://schemas.microsoft.com/office/drawing/2014/main" val="1437146115"/>
                    </a:ext>
                  </a:extLst>
                </a:gridCol>
                <a:gridCol w="2637332">
                  <a:extLst>
                    <a:ext uri="{9D8B030D-6E8A-4147-A177-3AD203B41FA5}">
                      <a16:colId xmlns="" xmlns:a16="http://schemas.microsoft.com/office/drawing/2014/main" val="1883919120"/>
                    </a:ext>
                  </a:extLst>
                </a:gridCol>
                <a:gridCol w="2637332">
                  <a:extLst>
                    <a:ext uri="{9D8B030D-6E8A-4147-A177-3AD203B41FA5}">
                      <a16:colId xmlns="" xmlns:a16="http://schemas.microsoft.com/office/drawing/2014/main" val="4171758649"/>
                    </a:ext>
                  </a:extLst>
                </a:gridCol>
                <a:gridCol w="2637332">
                  <a:extLst>
                    <a:ext uri="{9D8B030D-6E8A-4147-A177-3AD203B41FA5}">
                      <a16:colId xmlns="" xmlns:a16="http://schemas.microsoft.com/office/drawing/2014/main" val="3285180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Liczba punktów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59207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+mn-lt"/>
                        </a:rPr>
                        <a:t>Zawartość merytoryczna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Niepełne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Informacje nie na temat. Błędne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Słabe wykorzystanie źródeł.</a:t>
                      </a:r>
                    </a:p>
                    <a:p>
                      <a:pPr algn="ctr"/>
                      <a:r>
                        <a:rPr lang="pl-PL" sz="1200" b="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+mn-lt"/>
                        </a:rPr>
                        <a:t>Właściwe, poprawne informacje. Ewentualnie</a:t>
                      </a:r>
                      <a:r>
                        <a:rPr lang="pl-PL" sz="1200" b="0" baseline="0" dirty="0">
                          <a:latin typeface="+mn-lt"/>
                        </a:rPr>
                        <a:t> niewielkie błędy.</a:t>
                      </a:r>
                    </a:p>
                    <a:p>
                      <a:pPr algn="ctr"/>
                      <a:r>
                        <a:rPr lang="pl-PL" sz="1200" b="0" baseline="0" dirty="0">
                          <a:latin typeface="+mn-lt"/>
                        </a:rPr>
                        <a:t>Dobre wykorzystanie źródeł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cs typeface="Mangal" pitchFamily="2"/>
                        </a:rPr>
                        <a:t>.</a:t>
                      </a:r>
                      <a:endParaRPr lang="pl-PL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Informacje na temat.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Wyczerpujące wykorzystanie podanych źródeł, ewentualnie inne źródła.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72063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+mn-lt"/>
                        </a:rPr>
                        <a:t>Strona wizualna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latin typeface="+mn-lt"/>
                        </a:rPr>
                        <a:t>Praca</a:t>
                      </a:r>
                      <a:r>
                        <a:rPr lang="pl-PL" sz="1200" b="0" baseline="0" dirty="0">
                          <a:latin typeface="+mn-lt"/>
                        </a:rPr>
                        <a:t> wykonana niedbale, mało czytelna, nie posiada grafik, ilustracji, brak podpisów. Złe rozplanowanie informacji na stronie.</a:t>
                      </a:r>
                      <a:endParaRPr lang="pl-PL" sz="1200" b="0" dirty="0"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dirty="0">
                          <a:latin typeface="+mn-lt"/>
                        </a:rPr>
                        <a:t>Praca wykonana starannie, czytelnie. Dobre rozplanowanie informacji na stronie. Posiada właściwą</a:t>
                      </a:r>
                      <a:r>
                        <a:rPr lang="pl-PL" sz="1200" b="0" baseline="0" dirty="0">
                          <a:latin typeface="+mn-lt"/>
                        </a:rPr>
                        <a:t> grafikę</a:t>
                      </a:r>
                      <a:endParaRPr lang="pl-PL" sz="12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Prezentacja bardzo  estetyczna, czytelna, przejrzysta, zachęcająca do zapoznania się z nim.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Dobre rozplanowanie informacji na stronie. Dobrze dobrana grafika</a:t>
                      </a:r>
                      <a:endParaRPr lang="pl-PL" sz="1200" b="0" i="0" u="none" strike="noStrike" kern="1200" dirty="0">
                        <a:solidFill>
                          <a:schemeClr val="bg2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8619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latin typeface="+mn-lt"/>
                        </a:rPr>
                        <a:t>Zaangażowanie grupy w pracę i umiejętność współpracy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Dobre zaangażowanie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wszystkich członków grupy</a:t>
                      </a: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Współpraca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na zadawalającym poziomie</a:t>
                      </a: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latin typeface="+mn-lt"/>
                        </a:rPr>
                        <a:t>Pełne zaangażowanie</a:t>
                      </a:r>
                      <a:r>
                        <a:rPr lang="pl-PL" sz="1200" b="0" baseline="0" dirty="0">
                          <a:latin typeface="+mn-lt"/>
                        </a:rPr>
                        <a:t> w pracę wszystkich członków grupy, wzajemne motywowanie się i pomoc w pracy. Wysoki poziom współpracy w grupie.</a:t>
                      </a:r>
                      <a:endParaRPr lang="pl-PL" sz="12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5854967"/>
                  </a:ext>
                </a:extLst>
              </a:tr>
              <a:tr h="503339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+mn-lt"/>
                        </a:rPr>
                        <a:t>Prezentacja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latin typeface="+mn-lt"/>
                        </a:rPr>
                        <a:t>Słaba znajomość tematu, w związku z czym</a:t>
                      </a:r>
                      <a:r>
                        <a:rPr lang="pl-PL" sz="1200" b="0" baseline="0" dirty="0">
                          <a:latin typeface="+mn-lt"/>
                        </a:rPr>
                        <a:t> p</a:t>
                      </a:r>
                      <a:r>
                        <a:rPr lang="pl-PL" sz="1200" b="0" dirty="0">
                          <a:latin typeface="+mn-lt"/>
                        </a:rPr>
                        <a:t>rezentacja tylko przeczytana (zamigana), niezrozumienie</a:t>
                      </a:r>
                      <a:r>
                        <a:rPr lang="pl-PL" sz="1200" b="0" baseline="0" dirty="0">
                          <a:latin typeface="+mn-lt"/>
                        </a:rPr>
                        <a:t> słownictwa.  Uczniowie nie odpowiedzieli na pytania do prezentacji. </a:t>
                      </a:r>
                      <a:endParaRPr lang="pl-PL" sz="12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Prezentacja częściowo mówiona z pamięci, częściowo czytana. Brak zadowalających</a:t>
                      </a:r>
                      <a:r>
                        <a:rPr lang="pl-PL" sz="12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odpowiedzi na pytania nauczyciela. </a:t>
                      </a:r>
                      <a:endParaRPr lang="pl-PL" sz="12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dirty="0">
                          <a:latin typeface="+mn-lt"/>
                        </a:rPr>
                        <a:t>Praca zreferowana w sposób ciekawy, uporządkowany, poprawny. Wykazanie rozumienia</a:t>
                      </a:r>
                      <a:r>
                        <a:rPr lang="pl-PL" sz="1200" b="0" baseline="0" dirty="0">
                          <a:latin typeface="+mn-lt"/>
                        </a:rPr>
                        <a:t> </a:t>
                      </a:r>
                      <a:r>
                        <a:rPr lang="pl-PL" sz="1200" b="0" dirty="0">
                          <a:latin typeface="+mn-lt"/>
                        </a:rPr>
                        <a:t>przedstawianych</a:t>
                      </a:r>
                      <a:r>
                        <a:rPr lang="pl-PL" sz="1200" b="0" baseline="0" dirty="0">
                          <a:latin typeface="+mn-lt"/>
                        </a:rPr>
                        <a:t> treści. </a:t>
                      </a:r>
                      <a:r>
                        <a:rPr lang="pl-PL" sz="1200" b="0" dirty="0">
                          <a:latin typeface="+mn-lt"/>
                        </a:rPr>
                        <a:t>Właściwe</a:t>
                      </a:r>
                      <a:r>
                        <a:rPr lang="pl-PL" sz="1200" b="0" baseline="0" dirty="0">
                          <a:latin typeface="+mn-lt"/>
                        </a:rPr>
                        <a:t> </a:t>
                      </a:r>
                      <a:r>
                        <a:rPr lang="pl-PL" sz="1200" b="0" dirty="0">
                          <a:latin typeface="+mn-lt"/>
                        </a:rPr>
                        <a:t>odpowiedzi na pytania sprawdzające nauczyciela.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2296968"/>
                  </a:ext>
                </a:extLst>
              </a:tr>
              <a:tr h="335551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>
                          <a:latin typeface="+mn-lt"/>
                        </a:rPr>
                        <a:t>Tworzenie gry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Małe zaangażowanie w pracę, brak kreatywności,</a:t>
                      </a:r>
                      <a:r>
                        <a:rPr lang="pl-PL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niechętne włączanie się w tok pracy. </a:t>
                      </a:r>
                      <a:endParaRPr lang="pl-PL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Zaangażowanie w pracę, dobre pomysły,</a:t>
                      </a:r>
                      <a:r>
                        <a:rPr lang="pl-PL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Duża kreatywność</a:t>
                      </a:r>
                      <a:r>
                        <a:rPr lang="pl-PL" sz="1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 zaangażowanie. Poszukiwanie ciekawych rozwiązań i koncepcji.  </a:t>
                      </a:r>
                      <a:endParaRPr lang="pl-PL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4498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917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=""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2" name="Tabela 2">
            <a:extLst>
              <a:ext uri="{FF2B5EF4-FFF2-40B4-BE49-F238E27FC236}">
                <a16:creationId xmlns="" xmlns:a16="http://schemas.microsoft.com/office/drawing/2014/main" id="{A028C753-25F3-4E95-917D-647292D690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48482278"/>
              </p:ext>
            </p:extLst>
          </p:nvPr>
        </p:nvGraphicFramePr>
        <p:xfrm>
          <a:off x="1069975" y="2120900"/>
          <a:ext cx="10058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="" xmlns:a16="http://schemas.microsoft.com/office/drawing/2014/main" val="4061545612"/>
                    </a:ext>
                  </a:extLst>
                </a:gridCol>
                <a:gridCol w="5029200">
                  <a:extLst>
                    <a:ext uri="{9D8B030D-6E8A-4147-A177-3AD203B41FA5}">
                      <a16:colId xmlns="" xmlns:a16="http://schemas.microsoft.com/office/drawing/2014/main" val="19196347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758777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12344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3792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7-9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62075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6659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2240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4973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4356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=""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BE9FA7C-7A11-47B8-8FF0-9C686E04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Na zajęciach poznaliście metodę podróżowania jaką jest autostop.</a:t>
            </a:r>
          </a:p>
          <a:p>
            <a:r>
              <a:rPr lang="pl-PL" sz="3200" dirty="0"/>
              <a:t>Mam nadzieję, że dzięki nabytej wiedzy będziecie potrafili oszacować wady i zalety, a także podjąć decyzję czy skorzystać z takiego środku transportu.</a:t>
            </a:r>
          </a:p>
          <a:p>
            <a:r>
              <a:rPr lang="pl-PL" sz="3200" dirty="0"/>
              <a:t>Udział w tworzeniu gry w istotnym stopniu wzmocnił waszą kreatywność zaś udział w dyskusjach ulepszył umiejętność tworzenia własnej opinii.</a:t>
            </a:r>
          </a:p>
        </p:txBody>
      </p:sp>
    </p:spTree>
    <p:extLst>
      <p:ext uri="{BB962C8B-B14F-4D97-AF65-F5344CB8AC3E}">
        <p14:creationId xmlns="" xmlns:p14="http://schemas.microsoft.com/office/powerpoint/2010/main" val="796657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/>
          </a:bodyPr>
          <a:lstStyle/>
          <a:p>
            <a:r>
              <a:rPr lang="pl-PL" sz="3200" dirty="0"/>
              <a:t>W trakcie podróży samochodowej niejednokrotnie możemy się natknąć na turystów proszących o podwiezienie ich w dane miejsce. </a:t>
            </a:r>
          </a:p>
          <a:p>
            <a:endParaRPr lang="pl-PL" sz="3200" dirty="0"/>
          </a:p>
          <a:p>
            <a:endParaRPr lang="pl-PL" sz="3200" dirty="0"/>
          </a:p>
          <a:p>
            <a:endParaRPr lang="pl-PL" sz="3200" dirty="0"/>
          </a:p>
        </p:txBody>
      </p:sp>
      <p:pic>
        <p:nvPicPr>
          <p:cNvPr id="3074" name="Picture 2" descr="Podróż autostopem: dowiedz się, jak podróżować autostopem! - Blog |  e-Horyzont">
            <a:extLst>
              <a:ext uri="{FF2B5EF4-FFF2-40B4-BE49-F238E27FC236}">
                <a16:creationId xmlns="" xmlns:a16="http://schemas.microsoft.com/office/drawing/2014/main" id="{C454FC80-CB80-4682-979B-54E438840D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8" y="1752033"/>
            <a:ext cx="5606513" cy="4204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47673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="" xmlns:a16="http://schemas.microsoft.com/office/drawing/2014/main" id="{D54D0FDE-4049-445D-81A1-EA5C659F4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Poradnik dla Nauczyciela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BE9FA7C-7A11-47B8-8FF0-9C686E043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Rozłożenie w czasie zaproponowane w tym </a:t>
            </a:r>
            <a:r>
              <a:rPr lang="pl-PL" sz="3200" dirty="0" err="1">
                <a:solidFill>
                  <a:schemeClr val="tx1"/>
                </a:solidFill>
              </a:rPr>
              <a:t>WebQuest</a:t>
            </a:r>
            <a:r>
              <a:rPr lang="pl-PL" sz="3200" dirty="0">
                <a:solidFill>
                  <a:schemeClr val="tx1"/>
                </a:solidFill>
              </a:rPr>
              <a:t> powinno się zmodyfikować w zależności od potrzeb, możliwości i umiejętności  uczniów.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 powinien dokładnie przeanalizować treści Web </a:t>
            </a:r>
            <a:r>
              <a:rPr lang="pl-PL" sz="3200" dirty="0" err="1">
                <a:solidFill>
                  <a:schemeClr val="tx1"/>
                </a:solidFill>
              </a:rPr>
              <a:t>Questa</a:t>
            </a:r>
            <a:r>
              <a:rPr lang="pl-PL" sz="3200" dirty="0">
                <a:solidFill>
                  <a:schemeClr val="tx1"/>
                </a:solidFill>
              </a:rPr>
              <a:t> wspólnie z uczniami, aż do momentu ich zrozumienia przez uczniów. Powinien jednak bardziej służyć im pomocą, radą, wyjaśnieniami, a nie wyręczeniem, czy gotowymi rozwiązaniami. Taka metoda będzie też dobrą formą do wdrażania do samodzielności.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przygotować kartki z zagadnieniami do opracowania dla każdej grupy oraz wytycznymi związanymi z pracą.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3200" dirty="0">
                <a:solidFill>
                  <a:schemeClr val="tx1"/>
                </a:solidFill>
              </a:rPr>
              <a:t>Nauczyciel powinien służyć pomocą przy zapoznawaniu się uczniów z materiałami źródłowymi.</a:t>
            </a:r>
          </a:p>
          <a:p>
            <a:endParaRPr lang="pl-PL" sz="3200" dirty="0"/>
          </a:p>
        </p:txBody>
      </p:sp>
    </p:spTree>
    <p:extLst>
      <p:ext uri="{BB962C8B-B14F-4D97-AF65-F5344CB8AC3E}">
        <p14:creationId xmlns="" xmlns:p14="http://schemas.microsoft.com/office/powerpoint/2010/main" val="276624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Dla niektórych podróżników jest to główny sposób przemieszczania się po całym świecie</a:t>
            </a:r>
          </a:p>
          <a:p>
            <a:r>
              <a:rPr lang="pl-PL" sz="3200" dirty="0"/>
              <a:t>Czy jednak na pewno jest bezpieczny? Czy zawsze uda się nim trafić do celu naszej podróży?</a:t>
            </a:r>
          </a:p>
          <a:p>
            <a:endParaRPr lang="pl-PL" sz="3200" dirty="0"/>
          </a:p>
          <a:p>
            <a:endParaRPr lang="pl-PL" sz="3200" dirty="0"/>
          </a:p>
          <a:p>
            <a:endParaRPr lang="pl-PL" sz="3200" dirty="0"/>
          </a:p>
        </p:txBody>
      </p:sp>
      <p:pic>
        <p:nvPicPr>
          <p:cNvPr id="4098" name="Picture 2" descr="Podróż autostopem: dowiedz się, jak podróżować autostopem! - Blog |  e-Horyzont">
            <a:extLst>
              <a:ext uri="{FF2B5EF4-FFF2-40B4-BE49-F238E27FC236}">
                <a16:creationId xmlns="" xmlns:a16="http://schemas.microsoft.com/office/drawing/2014/main" id="{3C11811F-8BBF-4D02-ADA6-B4E4F134D0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603" y="1716521"/>
            <a:ext cx="5168549" cy="3876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7900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/>
          </a:bodyPr>
          <a:lstStyle/>
          <a:p>
            <a:r>
              <a:rPr lang="pl-PL" sz="3200" dirty="0"/>
              <a:t>Na zajęciach dowiemy się jakie są wady i zalety przemieszczania autostopem, na jakie zagrożenia należy zwracać uwagę, jakich środków bezpieczeństwa trzeba przestrzegać</a:t>
            </a:r>
          </a:p>
          <a:p>
            <a:endParaRPr lang="pl-PL" sz="3200" dirty="0"/>
          </a:p>
          <a:p>
            <a:endParaRPr lang="pl-PL" sz="3200" dirty="0"/>
          </a:p>
          <a:p>
            <a:endParaRPr lang="pl-PL" sz="3200" dirty="0"/>
          </a:p>
        </p:txBody>
      </p:sp>
      <p:pic>
        <p:nvPicPr>
          <p:cNvPr id="7170" name="Picture 2" descr="Dzień 25. Autostop w Iranie - Plecak Wspomnień">
            <a:extLst>
              <a:ext uri="{FF2B5EF4-FFF2-40B4-BE49-F238E27FC236}">
                <a16:creationId xmlns="" xmlns:a16="http://schemas.microsoft.com/office/drawing/2014/main" id="{5E1182EA-B885-413F-8BE1-6BEC2EC7ACD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81" y="2194560"/>
            <a:ext cx="5530773" cy="3687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441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/>
          </a:bodyPr>
          <a:lstStyle/>
          <a:p>
            <a:r>
              <a:rPr lang="pl-PL" sz="3200" dirty="0"/>
              <a:t>Uczniowie wspólnie podejmują się – burza mózgów – stworzenia gry planszowej, w której gracz wciela się w autostopowicza podróżującego po terenie.</a:t>
            </a:r>
          </a:p>
          <a:p>
            <a:endParaRPr lang="pl-PL" sz="3200" dirty="0"/>
          </a:p>
        </p:txBody>
      </p:sp>
      <p:pic>
        <p:nvPicPr>
          <p:cNvPr id="11266" name="Picture 2" descr="wędrówki autostopem&quot; stara gra planszowa z czasów prl,z roku 1975 - Galeria  zdjęć i obrazów na imgED">
            <a:extLst>
              <a:ext uri="{FF2B5EF4-FFF2-40B4-BE49-F238E27FC236}">
                <a16:creationId xmlns="" xmlns:a16="http://schemas.microsoft.com/office/drawing/2014/main" id="{6FAF0AAB-7388-47C0-B634-857DF6E92AC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49" y="2378892"/>
            <a:ext cx="6013974" cy="33738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28401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fontScale="92500" lnSpcReduction="10000"/>
          </a:bodyPr>
          <a:lstStyle/>
          <a:p>
            <a:r>
              <a:rPr lang="pl-PL" sz="3200" dirty="0"/>
              <a:t>Następnie uczniowie dzielą się na grupy. Każda z nich w swoich ramach testuję nowostworzoną grę.</a:t>
            </a:r>
          </a:p>
          <a:p>
            <a:r>
              <a:rPr lang="pl-PL" sz="3200" dirty="0"/>
              <a:t>Ich zadaniem oprócz dobrej zabawy jest zaobserwowanie jak najwięcej wad i zalet podróżowania autostopem.</a:t>
            </a:r>
          </a:p>
          <a:p>
            <a:endParaRPr lang="pl-PL" sz="3200" dirty="0"/>
          </a:p>
        </p:txBody>
      </p:sp>
      <p:pic>
        <p:nvPicPr>
          <p:cNvPr id="12290" name="Picture 2" descr="Recenzja gry planszowej Poznaj Europę | MŁODY GIERCOWNIK">
            <a:extLst>
              <a:ext uri="{FF2B5EF4-FFF2-40B4-BE49-F238E27FC236}">
                <a16:creationId xmlns="" xmlns:a16="http://schemas.microsoft.com/office/drawing/2014/main" id="{98D52417-2307-4940-A593-04D4AAB2D2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77" y="2194560"/>
            <a:ext cx="6067405" cy="3412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36271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/>
              <a:t>Nauczyciel po zakończeniu rozgrywek zadaje uczniom pytanie: </a:t>
            </a:r>
          </a:p>
          <a:p>
            <a:r>
              <a:rPr lang="pl-PL" sz="3200" dirty="0"/>
              <a:t>Czy udalibyście się kiedyś w podróż autostopem?</a:t>
            </a:r>
          </a:p>
          <a:p>
            <a:r>
              <a:rPr lang="pl-PL" sz="3200" dirty="0"/>
              <a:t>W jakich okolicznościach, jeśli tak, dlaczego, jeśli dany uczeń jest niechętny do podróży autostopem.</a:t>
            </a:r>
          </a:p>
        </p:txBody>
      </p:sp>
      <p:pic>
        <p:nvPicPr>
          <p:cNvPr id="13314" name="Picture 2" descr="Autostop Italia 2013 |">
            <a:extLst>
              <a:ext uri="{FF2B5EF4-FFF2-40B4-BE49-F238E27FC236}">
                <a16:creationId xmlns="" xmlns:a16="http://schemas.microsoft.com/office/drawing/2014/main" id="{AA96974F-718C-43C4-A4C5-6E70CFE27D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770" y="2497458"/>
            <a:ext cx="5378431" cy="3592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87360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fontScale="92500" lnSpcReduction="20000"/>
          </a:bodyPr>
          <a:lstStyle/>
          <a:p>
            <a:r>
              <a:rPr lang="pl-PL" sz="3200" dirty="0"/>
              <a:t>Każda grupa wybiera swojego lidera, który przedstawia prezentację, która zawiera odpowiedzi na pytania postawione przez nauczyciela</a:t>
            </a:r>
          </a:p>
          <a:p>
            <a:r>
              <a:rPr lang="pl-PL" sz="3200" dirty="0"/>
              <a:t>Po wygłoszeniu prezentacji odbywa się dyskusja pomiędzy grupami na temat obydwu prezentacji.</a:t>
            </a:r>
          </a:p>
        </p:txBody>
      </p:sp>
      <p:pic>
        <p:nvPicPr>
          <p:cNvPr id="5122" name="Picture 2" descr="10 zasad jazdy autostopem - Gadulec">
            <a:extLst>
              <a:ext uri="{FF2B5EF4-FFF2-40B4-BE49-F238E27FC236}">
                <a16:creationId xmlns="" xmlns:a16="http://schemas.microsoft.com/office/drawing/2014/main" id="{2991567D-8FD1-4453-A33B-31653F2BDC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885" y="2250466"/>
            <a:ext cx="5009490" cy="333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6134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E2561D6-5AED-486C-809F-83B1CEAE3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7C3ABD4-9D8C-45F3-8CDF-B1E9EA5EE0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3177" y="2194560"/>
            <a:ext cx="4821551" cy="435716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2800" dirty="0">
                <a:latin typeface="+mj-lt"/>
              </a:rPr>
              <a:t>Informacji potrzebnych do przygotowania zadania szukajcie w podanych stronach internetowych lub innych wam znanych.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Praca musi być estetyczna (ładnie wykonana) i czytelna. 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W każdej prezentacji musi być podany: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1. Temat pracy.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2. Imię i nazwisko uczniów którzy ją przygotowali.</a:t>
            </a:r>
          </a:p>
          <a:p>
            <a:pPr marL="0" indent="0" algn="just">
              <a:buNone/>
            </a:pPr>
            <a:r>
              <a:rPr lang="pl-PL" sz="2800" dirty="0">
                <a:latin typeface="+mj-lt"/>
              </a:rPr>
              <a:t>3. Opracowanie tematu według wytycznych.</a:t>
            </a:r>
          </a:p>
          <a:p>
            <a:endParaRPr lang="pl-PL" sz="3200" dirty="0"/>
          </a:p>
        </p:txBody>
      </p:sp>
      <p:pic>
        <p:nvPicPr>
          <p:cNvPr id="14338" name="Picture 2" descr="Podróż autostopem: dowiedz się, jak podróżować autostopem! - Blog |  e-Horyzont">
            <a:extLst>
              <a:ext uri="{FF2B5EF4-FFF2-40B4-BE49-F238E27FC236}">
                <a16:creationId xmlns="" xmlns:a16="http://schemas.microsoft.com/office/drawing/2014/main" id="{E77DCC7A-F4D1-4AA2-A191-2BDE011AE8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24" y="1645500"/>
            <a:ext cx="5689371" cy="4267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043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71</TotalTime>
  <Words>908</Words>
  <Application>Microsoft Office PowerPoint</Application>
  <PresentationFormat>Niestandardowy</PresentationFormat>
  <Paragraphs>118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Drewniana czcionka</vt:lpstr>
      <vt:lpstr>Autostop – czy to jeszcze aktualne?</vt:lpstr>
      <vt:lpstr>Wprowadzenie</vt:lpstr>
      <vt:lpstr>Wprowadzenie</vt:lpstr>
      <vt:lpstr>Wprowadzenie</vt:lpstr>
      <vt:lpstr>Zadanie</vt:lpstr>
      <vt:lpstr>Zadanie</vt:lpstr>
      <vt:lpstr>Zadanie</vt:lpstr>
      <vt:lpstr>Zadanie</vt:lpstr>
      <vt:lpstr>Proces</vt:lpstr>
      <vt:lpstr>Proces</vt:lpstr>
      <vt:lpstr>Proces</vt:lpstr>
      <vt:lpstr>Proces</vt:lpstr>
      <vt:lpstr>Proces</vt:lpstr>
      <vt:lpstr>Źródła</vt:lpstr>
      <vt:lpstr>Źródła</vt:lpstr>
      <vt:lpstr>Źródła</vt:lpstr>
      <vt:lpstr>Ewaluacja</vt:lpstr>
      <vt:lpstr>Ewaluacja</vt:lpstr>
      <vt:lpstr>Konkluzje</vt:lpstr>
      <vt:lpstr>Poradnik dla Nauczyciela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Autostop – czy to jeszcze aktualne?</dc:title>
  <dc:creator>Konrad Poręba</dc:creator>
  <cp:lastModifiedBy>Konrad1</cp:lastModifiedBy>
  <cp:revision>19</cp:revision>
  <dcterms:created xsi:type="dcterms:W3CDTF">2021-02-24T17:26:04Z</dcterms:created>
  <dcterms:modified xsi:type="dcterms:W3CDTF">2021-09-22T11:23:19Z</dcterms:modified>
</cp:coreProperties>
</file>